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94684" autoAdjust="0"/>
  </p:normalViewPr>
  <p:slideViewPr>
    <p:cSldViewPr snapToGrid="0">
      <p:cViewPr varScale="1">
        <p:scale>
          <a:sx n="73" d="100"/>
          <a:sy n="73" d="100"/>
        </p:scale>
        <p:origin x="66" y="2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384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377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502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499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439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642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625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6947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92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108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993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999A8DD2-C443-44AD-85B3-4CE72B962C5F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414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United_States_Space_Command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3C2E8DB-AEB3-A5CD-ED78-161CB1710D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olorful lines on a black background&#10;&#10;Description automatically generated">
            <a:extLst>
              <a:ext uri="{FF2B5EF4-FFF2-40B4-BE49-F238E27FC236}">
                <a16:creationId xmlns:a16="http://schemas.microsoft.com/office/drawing/2014/main" id="{14E42D9F-08E6-F9D9-826E-58D7246339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511" b="8976"/>
          <a:stretch/>
        </p:blipFill>
        <p:spPr>
          <a:xfrm>
            <a:off x="20" y="10"/>
            <a:ext cx="12191980" cy="4908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7150D2-0E43-2681-CC1F-4107652CD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3012" y="5099539"/>
            <a:ext cx="10165976" cy="807857"/>
          </a:xfrm>
        </p:spPr>
        <p:txBody>
          <a:bodyPr>
            <a:normAutofit/>
          </a:bodyPr>
          <a:lstStyle/>
          <a:p>
            <a:r>
              <a:rPr lang="en-US" sz="3200"/>
              <a:t>N2YO.COM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103DFB-4DFF-E7BC-C79A-E0B8DEB59D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3012" y="5972709"/>
            <a:ext cx="10165976" cy="557117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63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37B65277-82C6-6D08-6DCA-4A7DCC3B71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22D566-E66E-A806-D464-02A2AEC73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26" y="64894"/>
            <a:ext cx="6450742" cy="1608479"/>
          </a:xfrm>
        </p:spPr>
        <p:txBody>
          <a:bodyPr anchor="b">
            <a:normAutofit/>
          </a:bodyPr>
          <a:lstStyle/>
          <a:p>
            <a:r>
              <a:rPr lang="en-US" dirty="0"/>
              <a:t>WHAT IS N2YO.COM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2B250-3103-724F-7202-EFF1D10079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73945" y="1820131"/>
            <a:ext cx="7397776" cy="39965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N2YO.com is a free to use online website which  provides real time tracking and pass predictions with orbital paths and footprints overlaid on Google Maps</a:t>
            </a:r>
          </a:p>
          <a:p>
            <a:pPr>
              <a:lnSpc>
                <a:spcPct val="110000"/>
              </a:lnSpc>
            </a:pPr>
            <a:r>
              <a:rPr lang="en-US" dirty="0"/>
              <a:t>This website is immensely popular among radio hobbyists and communication engineers who want to test their equipment</a:t>
            </a:r>
          </a:p>
          <a:p>
            <a:pPr>
              <a:lnSpc>
                <a:spcPct val="110000"/>
              </a:lnSpc>
            </a:pPr>
            <a:r>
              <a:rPr lang="en-US" dirty="0"/>
              <a:t>It provides accurate information and is quite famous for providing the location of ISS (International Space Station)</a:t>
            </a:r>
          </a:p>
          <a:p>
            <a:pPr>
              <a:lnSpc>
                <a:spcPct val="110000"/>
              </a:lnSpc>
            </a:pPr>
            <a:endParaRPr lang="en-US" dirty="0"/>
          </a:p>
        </p:txBody>
      </p:sp>
      <p:pic>
        <p:nvPicPr>
          <p:cNvPr id="1026" name="Picture 2" descr="LIVE REAL TIME SATELLITE TRACKING AND PREDICTIONS">
            <a:extLst>
              <a:ext uri="{FF2B5EF4-FFF2-40B4-BE49-F238E27FC236}">
                <a16:creationId xmlns:a16="http://schemas.microsoft.com/office/drawing/2014/main" id="{93CD451F-7351-C1DE-387E-31DCF6F8F4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6" r="23528"/>
          <a:stretch/>
        </p:blipFill>
        <p:spPr bwMode="auto">
          <a:xfrm>
            <a:off x="7249886" y="2023968"/>
            <a:ext cx="3187337" cy="283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234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B256D6-B360-0971-8424-23E3A40FE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790" y="108406"/>
            <a:ext cx="4621553" cy="1360728"/>
          </a:xfrm>
        </p:spPr>
        <p:txBody>
          <a:bodyPr anchor="b">
            <a:normAutofit/>
          </a:bodyPr>
          <a:lstStyle/>
          <a:p>
            <a:r>
              <a:rPr lang="en-US" dirty="0"/>
              <a:t>Learning how to use N2YO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BF4CBC6-5538-BAE2-7216-53399B431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573" y="1577540"/>
            <a:ext cx="5422393" cy="5172054"/>
          </a:xfrm>
        </p:spPr>
        <p:txBody>
          <a:bodyPr>
            <a:normAutofit/>
          </a:bodyPr>
          <a:lstStyle/>
          <a:p>
            <a:r>
              <a:rPr lang="en-US" sz="1800" dirty="0"/>
              <a:t>The website provides a lot of satellites to work on, as discussed previously, we will focus on NOAA series</a:t>
            </a:r>
          </a:p>
          <a:p>
            <a:r>
              <a:rPr lang="en-US" sz="1800" dirty="0"/>
              <a:t>Select NOAA 19 from the “Most tracked” menu, it will take you to a new page</a:t>
            </a:r>
          </a:p>
          <a:p>
            <a:endParaRPr lang="en-US" sz="1800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B4C4432-5AED-FC23-885C-172A2B0EA5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261" y="1356588"/>
            <a:ext cx="5837780" cy="414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16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3867147-1C83-BF71-39B0-B590EE7F3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ECE5BA-F83E-8368-38FF-6383A7EDB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" y="668817"/>
            <a:ext cx="6614851" cy="471307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845FA2A-CF90-37ED-0AA2-4478E2F2A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2415" y="224681"/>
            <a:ext cx="5400803" cy="6548410"/>
          </a:xfrm>
        </p:spPr>
        <p:txBody>
          <a:bodyPr anchor="t">
            <a:normAutofit/>
          </a:bodyPr>
          <a:lstStyle/>
          <a:p>
            <a:r>
              <a:rPr lang="en-US" sz="1800" dirty="0"/>
              <a:t>The new page will provide some basic information of the satellite. </a:t>
            </a:r>
          </a:p>
          <a:p>
            <a:r>
              <a:rPr lang="en-US" sz="1800" u="sng" dirty="0"/>
              <a:t>Track NOAA 19 now! </a:t>
            </a:r>
            <a:r>
              <a:rPr lang="en-US" sz="1800" dirty="0"/>
              <a:t>And </a:t>
            </a:r>
            <a:r>
              <a:rPr lang="en-US" sz="1800" u="sng" dirty="0"/>
              <a:t>10-day predictions </a:t>
            </a:r>
            <a:r>
              <a:rPr lang="en-US" sz="1800" dirty="0"/>
              <a:t>links are of our interest in this project.</a:t>
            </a:r>
          </a:p>
          <a:p>
            <a:r>
              <a:rPr lang="en-US" sz="1800" dirty="0"/>
              <a:t>Click on </a:t>
            </a:r>
            <a:r>
              <a:rPr lang="en-US" sz="1800" u="sng" dirty="0"/>
              <a:t>Track NOAA 19 now !  </a:t>
            </a:r>
            <a:r>
              <a:rPr lang="en-US" sz="1800" dirty="0"/>
              <a:t>Link</a:t>
            </a:r>
          </a:p>
          <a:p>
            <a:r>
              <a:rPr lang="en-US" sz="1800" dirty="0"/>
              <a:t>The new page provides a dynamic 2D image which shows that the satellite is passing over Antarctica. (It was near New Zealand just few minutes ago ! These things are fast ! )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EE5577E-AA1F-73AB-CA90-9FB9AE388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0290" y="3846442"/>
            <a:ext cx="4810196" cy="292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200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3867147-1C83-BF71-39B0-B590EE7F34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DFC1CE-40DD-41DE-25CD-0F20B5180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33" y="329514"/>
            <a:ext cx="3812367" cy="6198971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2B1D590-4A42-200A-083B-B36C1C21B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1983" y="466343"/>
            <a:ext cx="6610754" cy="6287153"/>
          </a:xfrm>
        </p:spPr>
        <p:txBody>
          <a:bodyPr anchor="t">
            <a:normAutofit/>
          </a:bodyPr>
          <a:lstStyle/>
          <a:p>
            <a:r>
              <a:rPr lang="en-US" sz="1800" dirty="0"/>
              <a:t>The webpage also provides info regarding the various parameters of the satellite.</a:t>
            </a:r>
          </a:p>
          <a:p>
            <a:r>
              <a:rPr lang="en-US" sz="16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The </a:t>
            </a:r>
            <a:r>
              <a:rPr lang="en-US" sz="1600" b="1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Satellite Catalog Number</a:t>
            </a:r>
            <a:r>
              <a:rPr lang="en-US" sz="16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(</a:t>
            </a:r>
            <a:r>
              <a:rPr lang="en-US" sz="1600" b="1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SATCAT</a:t>
            </a:r>
            <a:r>
              <a:rPr lang="en-US" sz="16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also known as </a:t>
            </a:r>
            <a:r>
              <a:rPr lang="en-US" sz="1600" b="1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NORAD (North American Aerospace Defense) Catalog Number</a:t>
            </a:r>
            <a:r>
              <a:rPr lang="en-US" sz="16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 </a:t>
            </a:r>
            <a:r>
              <a:rPr lang="en-US" sz="1600" b="1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NORAD ID</a:t>
            </a:r>
            <a:r>
              <a:rPr lang="en-US" sz="16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 </a:t>
            </a:r>
            <a:r>
              <a:rPr lang="en-US" sz="1600" b="1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USSPACECOM object number</a:t>
            </a:r>
            <a:r>
              <a:rPr lang="en-US" sz="16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or simply </a:t>
            </a:r>
            <a:r>
              <a:rPr lang="en-US" sz="1600" b="1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catalog number</a:t>
            </a:r>
            <a:r>
              <a:rPr lang="en-US" sz="16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among similar variants) is a sequential nine-digit number assigned by the </a:t>
            </a:r>
            <a:r>
              <a:rPr lang="en-US" sz="1600" b="0" i="0" u="none" strike="noStrike" dirty="0">
                <a:solidFill>
                  <a:srgbClr val="3366CC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hlinkClick r:id="rId3" tooltip="United States Space Command"/>
              </a:rPr>
              <a:t>United States Space Command</a:t>
            </a:r>
            <a:r>
              <a:rPr lang="en-US" sz="16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 (USSPACECOM) in the order of launch or discovery to all artificial objects in the orbits of Earth and those that left Earth's orbit.</a:t>
            </a:r>
            <a:r>
              <a:rPr lang="en-US" sz="18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(</a:t>
            </a:r>
            <a:r>
              <a:rPr lang="en-US" sz="1800" b="0" i="0" dirty="0" err="1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source:Wikipidea</a:t>
            </a:r>
            <a:r>
              <a:rPr lang="en-US" sz="1800" b="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)</a:t>
            </a:r>
          </a:p>
          <a:p>
            <a:r>
              <a:rPr lang="en-US" sz="1800" dirty="0">
                <a:solidFill>
                  <a:srgbClr val="202122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As the earth is in the shape of a sphere, the location point, directly beneath the satellite is represented in the form of Longitude and Latitude</a:t>
            </a: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02792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CD69C-69AC-05EC-0AF6-98F9BAA47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02" y="193554"/>
            <a:ext cx="5494238" cy="5247125"/>
          </a:xfrm>
        </p:spPr>
        <p:txBody>
          <a:bodyPr>
            <a:normAutofit/>
          </a:bodyPr>
          <a:lstStyle/>
          <a:p>
            <a:r>
              <a:rPr lang="en-US" sz="1800" dirty="0"/>
              <a:t>Now go to the previous page and click on </a:t>
            </a:r>
            <a:r>
              <a:rPr lang="en-US" sz="1800" u="sng" dirty="0"/>
              <a:t>10-day predictions</a:t>
            </a:r>
            <a:r>
              <a:rPr lang="en-US" sz="1800" dirty="0"/>
              <a:t>  link</a:t>
            </a:r>
          </a:p>
          <a:p>
            <a:r>
              <a:rPr lang="en-US" sz="1800" dirty="0"/>
              <a:t>It provides a detailed schedule of satellite passes.  As of 10</a:t>
            </a:r>
            <a:r>
              <a:rPr lang="en-US" sz="1800" baseline="30000" dirty="0"/>
              <a:t>th</a:t>
            </a:r>
            <a:r>
              <a:rPr lang="en-US" sz="1800" dirty="0"/>
              <a:t> April, we had 2 passes at 8:56 PM and 10:36 PM. We can convert the 24-hour format to standard 12-hour format by subtracting 12 from the former.</a:t>
            </a:r>
          </a:p>
          <a:p>
            <a:r>
              <a:rPr lang="en-US" sz="1800" dirty="0"/>
              <a:t>The schedule also provides the end of a given satellite pass.</a:t>
            </a:r>
          </a:p>
          <a:p>
            <a:r>
              <a:rPr lang="en-US" sz="1800" dirty="0"/>
              <a:t>Hence the SDR user must setup his equipment in advance and record the audio signal coming from the satellite before the satellite passes away.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14D55D-B39B-0368-7D85-7B25318B4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760" y="292223"/>
            <a:ext cx="6721638" cy="490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72020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0F3F1"/>
      </a:lt2>
      <a:accent1>
        <a:srgbClr val="C34DA6"/>
      </a:accent1>
      <a:accent2>
        <a:srgbClr val="9D3BB1"/>
      </a:accent2>
      <a:accent3>
        <a:srgbClr val="7E4DC3"/>
      </a:accent3>
      <a:accent4>
        <a:srgbClr val="4444B5"/>
      </a:accent4>
      <a:accent5>
        <a:srgbClr val="4D7EC3"/>
      </a:accent5>
      <a:accent6>
        <a:srgbClr val="3B9EB1"/>
      </a:accent6>
      <a:hlink>
        <a:srgbClr val="3F5FBF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399</Words>
  <Application>Microsoft Office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Neue Haas Grotesk Text Pro</vt:lpstr>
      <vt:lpstr>VanillaVTI</vt:lpstr>
      <vt:lpstr>N2YO.COM BASICS</vt:lpstr>
      <vt:lpstr>WHAT IS N2YO.COM ?</vt:lpstr>
      <vt:lpstr>Learning how to use N2YO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N2YO.COM BASICS</dc:title>
  <dc:creator>Nithin sai Sunkavalli</dc:creator>
  <cp:lastModifiedBy>Nithin sai Sunkavalli</cp:lastModifiedBy>
  <cp:revision>1</cp:revision>
  <dcterms:created xsi:type="dcterms:W3CDTF">2024-04-10T20:23:59Z</dcterms:created>
  <dcterms:modified xsi:type="dcterms:W3CDTF">2024-04-10T21:12:57Z</dcterms:modified>
</cp:coreProperties>
</file>

<file path=docProps/thumbnail.jpeg>
</file>